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Fira Sans Condensed" panose="020F0502020204030204" pitchFamily="34" charset="0"/>
      <p:regular r:id="rId23"/>
      <p:bold r:id="rId24"/>
      <p:italic r:id="rId25"/>
      <p:boldItalic r:id="rId26"/>
    </p:embeddedFont>
    <p:embeddedFont>
      <p:font typeface="Fira Sans Condensed Black" panose="020F0502020204030204" pitchFamily="34" charset="0"/>
      <p:bold r:id="rId27"/>
      <p:italic r:id="rId28"/>
      <p:boldItalic r:id="rId29"/>
    </p:embeddedFont>
    <p:embeddedFont>
      <p:font typeface="Fira Sans Condensed ExtraBold" panose="020F0502020204030204" pitchFamily="34" charset="0"/>
      <p:bold r:id="rId30"/>
      <p:italic r:id="rId31"/>
      <p:boldItalic r:id="rId32"/>
    </p:embeddedFont>
    <p:embeddedFont>
      <p:font typeface="Fira Sans Condensed Medium" panose="020F0502020204030204" pitchFamily="34" charset="0"/>
      <p:regular r:id="rId33"/>
      <p:bold r:id="rId34"/>
      <p:italic r:id="rId35"/>
      <p:boldItalic r:id="rId36"/>
    </p:embeddedFont>
    <p:embeddedFont>
      <p:font typeface="Fira Sans Condensed SemiBold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chemeClr val="lt2"/>
          </p15:clr>
        </p15:guide>
        <p15:guide id="2" pos="2880">
          <p15:clr>
            <a:schemeClr val="lt2"/>
          </p15:clr>
        </p15:guide>
        <p15:guide id="3" pos="1440">
          <p15:clr>
            <a:schemeClr val="lt2"/>
          </p15:clr>
        </p15:guide>
        <p15:guide id="4" pos="4320">
          <p15:clr>
            <a:schemeClr val="lt2"/>
          </p15:clr>
        </p15:guide>
        <p15:guide id="5" orient="horz" pos="809">
          <p15:clr>
            <a:schemeClr val="lt2"/>
          </p15:clr>
        </p15:guide>
        <p15:guide id="6" orient="horz" pos="2428">
          <p15:clr>
            <a:schemeClr val="lt2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079654-A24E-42ED-81FE-5181D8CA1777}">
  <a:tblStyle styleId="{08079654-A24E-42ED-81FE-5181D8CA17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  <p:guide pos="1440"/>
        <p:guide pos="4320"/>
        <p:guide orient="horz" pos="809"/>
        <p:guide orient="horz" pos="24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23fc7882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23fc7882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31cb68e61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31cb68e61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23fc7882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23fc7882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23fc7947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23fc7947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343fd7ea5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343fd7ea5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2683406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2683406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31cb68e6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31cb68e6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31cb68e6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31cb68e6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23fc7947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23fc7947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31cb68e6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31cb68e6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31cb68e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31cb68e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31cb68e6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31cb68e6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31cb68e6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231cb68e6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343fd7ea5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343fd7ea5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23fc7882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23fc7882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23fc788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23fc788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343fd7ea5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343fd7ea5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23fc7882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23fc7882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23fc7882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23fc7882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23fc7882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23fc7882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201.1222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doi.org/10.48550/arXiv.2110.0299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201.1222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doi.org/10.48550/arXiv.2201.12220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697275"/>
            <a:ext cx="9144000" cy="8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800">
                <a:latin typeface="Fira Sans Condensed Black"/>
                <a:ea typeface="Fira Sans Condensed Black"/>
                <a:cs typeface="Fira Sans Condensed Black"/>
                <a:sym typeface="Fira Sans Condensed Black"/>
              </a:rPr>
              <a:t>Stacking Neural Optimal Transport</a:t>
            </a:r>
            <a:endParaRPr sz="3800">
              <a:latin typeface="Fira Sans Condensed Black"/>
              <a:ea typeface="Fira Sans Condensed Black"/>
              <a:cs typeface="Fira Sans Condensed Black"/>
              <a:sym typeface="Fira Sans Condensed Black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789600" y="4651225"/>
            <a:ext cx="15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March </a:t>
            </a:r>
            <a:r>
              <a:rPr lang="en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24, 2023</a:t>
            </a:r>
            <a:endParaRPr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5438" y="435200"/>
            <a:ext cx="2573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Condensed"/>
                <a:ea typeface="Fira Sans Condensed"/>
                <a:cs typeface="Fira Sans Condensed"/>
                <a:sym typeface="Fira Sans Condensed"/>
              </a:rPr>
              <a:t>Final project</a:t>
            </a:r>
            <a:endParaRPr sz="15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072000" y="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Machine Learning 2023</a:t>
            </a:r>
            <a:endParaRPr sz="1500" b="1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8919025" y="0"/>
            <a:ext cx="224700" cy="4663200"/>
          </a:xfrm>
          <a:prstGeom prst="rect">
            <a:avLst/>
          </a:prstGeom>
          <a:solidFill>
            <a:srgbClr val="8D9B22"/>
          </a:solidFill>
          <a:ln w="9525" cap="flat" cmpd="sng">
            <a:solidFill>
              <a:srgbClr val="8D9B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1655920" y="1590186"/>
            <a:ext cx="5737457" cy="1722231"/>
            <a:chOff x="1086549" y="2831400"/>
            <a:chExt cx="6953651" cy="2087300"/>
          </a:xfrm>
        </p:grpSpPr>
        <p:pic>
          <p:nvPicPr>
            <p:cNvPr id="60" name="Google Shape;60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6549" y="2831400"/>
              <a:ext cx="6700252" cy="208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3"/>
            <p:cNvSpPr/>
            <p:nvPr/>
          </p:nvSpPr>
          <p:spPr>
            <a:xfrm>
              <a:off x="7144400" y="4603250"/>
              <a:ext cx="895800" cy="2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2203500" y="3302475"/>
            <a:ext cx="47370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Team 4:</a:t>
            </a:r>
            <a:r>
              <a:rPr lang="en" sz="13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 </a:t>
            </a:r>
            <a:endParaRPr sz="1300">
              <a:solidFill>
                <a:schemeClr val="dk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Mikhail Vulf, Matvey Skripkin, Antonina Kurdyukova, </a:t>
            </a:r>
            <a:br>
              <a:rPr lang="en" sz="13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</a:br>
            <a:r>
              <a:rPr lang="en" sz="13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Nikita Ligostaev, Mikhail Koksharov</a:t>
            </a:r>
            <a:endParaRPr sz="13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u="sng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TA</a:t>
            </a:r>
            <a:r>
              <a:rPr lang="en" sz="13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: </a:t>
            </a:r>
            <a:endParaRPr sz="1300">
              <a:solidFill>
                <a:schemeClr val="dk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Nikita Gushchin</a:t>
            </a:r>
            <a:endParaRPr sz="13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/>
          <p:nvPr/>
        </p:nvSpPr>
        <p:spPr>
          <a:xfrm>
            <a:off x="8919025" y="0"/>
            <a:ext cx="224700" cy="4663200"/>
          </a:xfrm>
          <a:prstGeom prst="rect">
            <a:avLst/>
          </a:prstGeom>
          <a:solidFill>
            <a:srgbClr val="8D9B22"/>
          </a:solidFill>
          <a:ln w="9525" cap="flat" cmpd="sng">
            <a:solidFill>
              <a:srgbClr val="8D9B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ldNum" idx="12"/>
          </p:nvPr>
        </p:nvSpPr>
        <p:spPr>
          <a:xfrm>
            <a:off x="8745025" y="4663200"/>
            <a:ext cx="39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10</a:t>
            </a:fld>
            <a:endParaRPr sz="12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Obtained Results. Hyperparameter search</a:t>
            </a:r>
            <a:endParaRPr sz="36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aphicFrame>
        <p:nvGraphicFramePr>
          <p:cNvPr id="174" name="Google Shape;174;p22"/>
          <p:cNvGraphicFramePr/>
          <p:nvPr/>
        </p:nvGraphicFramePr>
        <p:xfrm>
          <a:off x="5126638" y="2741903"/>
          <a:ext cx="3462725" cy="1584840"/>
        </p:xfrm>
        <a:graphic>
          <a:graphicData uri="http://schemas.openxmlformats.org/drawingml/2006/table">
            <a:tbl>
              <a:tblPr>
                <a:noFill/>
                <a:tableStyleId>{08079654-A24E-42ED-81FE-5181D8CA1777}</a:tableStyleId>
              </a:tblPr>
              <a:tblGrid>
                <a:gridCol w="102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Name</a:t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FID-score</a:t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f_nfilter</a:t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Lr</a:t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Stacking 1</a:t>
                      </a:r>
                      <a:endParaRPr>
                        <a:solidFill>
                          <a:schemeClr val="dk1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15.163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64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1e-4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Stacking 1A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16.158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128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1e-4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Stacking 1B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18.07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64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1e-5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5" name="Google Shape;175;p22"/>
          <p:cNvSpPr txBox="1"/>
          <p:nvPr/>
        </p:nvSpPr>
        <p:spPr>
          <a:xfrm>
            <a:off x="4565175" y="2291650"/>
            <a:ext cx="413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Best FID-scores by Hyperparameters search</a:t>
            </a:r>
            <a:endParaRPr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50" y="944450"/>
            <a:ext cx="4648476" cy="37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8919025" y="0"/>
            <a:ext cx="224700" cy="4663200"/>
          </a:xfrm>
          <a:prstGeom prst="rect">
            <a:avLst/>
          </a:prstGeom>
          <a:solidFill>
            <a:srgbClr val="8D9B22"/>
          </a:solidFill>
          <a:ln w="9525" cap="flat" cmpd="sng">
            <a:solidFill>
              <a:srgbClr val="8D9B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ldNum" idx="12"/>
          </p:nvPr>
        </p:nvSpPr>
        <p:spPr>
          <a:xfrm>
            <a:off x="8745025" y="4663200"/>
            <a:ext cx="39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11</a:t>
            </a:fld>
            <a:endParaRPr sz="12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Conclusion</a:t>
            </a:r>
            <a:endParaRPr sz="36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704850" y="1383450"/>
            <a:ext cx="7734300" cy="23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ira Sans Condensed"/>
              <a:buChar char="●"/>
            </a:pPr>
            <a:r>
              <a:rPr lang="en" sz="32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Thus, statistically significant improvement of the FID-metric is not achieved</a:t>
            </a:r>
            <a:endParaRPr sz="32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ira Sans Condensed"/>
              <a:buChar char="●"/>
            </a:pPr>
            <a:r>
              <a:rPr lang="en" sz="32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Recommendation: Check Stacking-like approach on Weak NOT</a:t>
            </a:r>
            <a:endParaRPr sz="32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Backslides </a:t>
            </a:r>
            <a:endParaRPr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90" name="Google Shape;1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380988" y="3115300"/>
            <a:ext cx="292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Strong </a:t>
            </a:r>
            <a:r>
              <a:rPr lang="en" sz="1200"/>
              <a:t>optimal transfer and its optimization problem (Monge's OT formulation)</a:t>
            </a:r>
            <a:r>
              <a:rPr lang="en" sz="1200" baseline="30000">
                <a:solidFill>
                  <a:schemeClr val="dk1"/>
                </a:solidFill>
              </a:rPr>
              <a:t>1</a:t>
            </a:r>
            <a:endParaRPr sz="1200"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 vs Weak OT</a:t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87" y="1646825"/>
            <a:ext cx="2725825" cy="11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13" y="2767199"/>
            <a:ext cx="2515374" cy="44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725" y="2936813"/>
            <a:ext cx="262579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5225" y="1646825"/>
            <a:ext cx="2966799" cy="13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5358774" y="3250625"/>
            <a:ext cx="257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Weak</a:t>
            </a:r>
            <a:r>
              <a:rPr lang="en" sz="1200"/>
              <a:t> optimal transfer and its optimization problem</a:t>
            </a:r>
            <a:r>
              <a:rPr lang="en" sz="1200" baseline="30000"/>
              <a:t>1</a:t>
            </a:r>
            <a:endParaRPr sz="1200" baseline="30000"/>
          </a:p>
        </p:txBody>
      </p:sp>
      <p:sp>
        <p:nvSpPr>
          <p:cNvPr id="202" name="Google Shape;202;p25"/>
          <p:cNvSpPr txBox="1"/>
          <p:nvPr/>
        </p:nvSpPr>
        <p:spPr>
          <a:xfrm>
            <a:off x="381000" y="4733725"/>
            <a:ext cx="4640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     https://doi.org/10.48550/arXiv.2201.12220</a:t>
            </a:r>
            <a:endParaRPr sz="900"/>
          </a:p>
        </p:txBody>
      </p:sp>
      <p:cxnSp>
        <p:nvCxnSpPr>
          <p:cNvPr id="203" name="Google Shape;203;p25"/>
          <p:cNvCxnSpPr/>
          <p:nvPr/>
        </p:nvCxnSpPr>
        <p:spPr>
          <a:xfrm>
            <a:off x="311700" y="4766300"/>
            <a:ext cx="344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09" name="Google Shape;209;p26"/>
          <p:cNvGrpSpPr/>
          <p:nvPr/>
        </p:nvGrpSpPr>
        <p:grpSpPr>
          <a:xfrm>
            <a:off x="358102" y="-21367"/>
            <a:ext cx="8427789" cy="2612194"/>
            <a:chOff x="152400" y="2674525"/>
            <a:chExt cx="7711400" cy="2333775"/>
          </a:xfrm>
        </p:grpSpPr>
        <p:pic>
          <p:nvPicPr>
            <p:cNvPr id="210" name="Google Shape;21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674525"/>
              <a:ext cx="7560613" cy="231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6"/>
            <p:cNvSpPr/>
            <p:nvPr/>
          </p:nvSpPr>
          <p:spPr>
            <a:xfrm>
              <a:off x="7431500" y="4224700"/>
              <a:ext cx="432300" cy="78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266675" y="1639425"/>
            <a:ext cx="10305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baseline</a:t>
            </a:r>
            <a:r>
              <a:rPr lang="en"/>
              <a:t> 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12" y="2336275"/>
            <a:ext cx="8537060" cy="261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358100" y="4203925"/>
            <a:ext cx="10305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Stacking #1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43300"/>
            <a:ext cx="8167658" cy="250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239650" y="1792575"/>
            <a:ext cx="10305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Stacking #2</a:t>
            </a:r>
            <a:r>
              <a:rPr lang="en"/>
              <a:t> 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75" y="2760063"/>
            <a:ext cx="3647124" cy="21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549" y="2802826"/>
            <a:ext cx="3638509" cy="218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950" y="151900"/>
            <a:ext cx="4403175" cy="264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00" y="194401"/>
            <a:ext cx="4221876" cy="2533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225" y="2793800"/>
            <a:ext cx="4085743" cy="24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223" y="1859450"/>
            <a:ext cx="5777002" cy="6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Fréchet inception distance</a:t>
            </a:r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Compare images not pixel by pixel, but with mean and std of deepest layer in “Inception v3” network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body" idx="1"/>
          </p:nvPr>
        </p:nvSpPr>
        <p:spPr>
          <a:xfrm>
            <a:off x="311700" y="2571750"/>
            <a:ext cx="4081200" cy="18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“Inception v3” model is trained on the ImageNet, however without final classification layer (2048-dimensional activation vector of its pool3 layer).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 rotWithShape="1">
          <a:blip r:embed="rId4">
            <a:alphaModFix/>
          </a:blip>
          <a:srcRect b="13703"/>
          <a:stretch/>
        </p:blipFill>
        <p:spPr>
          <a:xfrm>
            <a:off x="4392900" y="2682377"/>
            <a:ext cx="4292575" cy="16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4739925" y="4336075"/>
            <a:ext cx="359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FID for various models</a:t>
            </a:r>
            <a:r>
              <a:rPr lang="en" baseline="30000"/>
              <a:t>1</a:t>
            </a:r>
            <a:endParaRPr baseline="30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311700" y="1942975"/>
            <a:ext cx="270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Formulation of FID:</a:t>
            </a:r>
            <a:endParaRPr sz="1800"/>
          </a:p>
        </p:txBody>
      </p:sp>
      <p:sp>
        <p:nvSpPr>
          <p:cNvPr id="244" name="Google Shape;244;p29"/>
          <p:cNvSpPr txBox="1"/>
          <p:nvPr/>
        </p:nvSpPr>
        <p:spPr>
          <a:xfrm>
            <a:off x="311700" y="4766300"/>
            <a:ext cx="548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1     https://doi.org/10.48550/arXiv.2201.12220</a:t>
            </a:r>
            <a:endParaRPr sz="900"/>
          </a:p>
        </p:txBody>
      </p:sp>
      <p:cxnSp>
        <p:nvCxnSpPr>
          <p:cNvPr id="245" name="Google Shape;245;p29"/>
          <p:cNvCxnSpPr/>
          <p:nvPr/>
        </p:nvCxnSpPr>
        <p:spPr>
          <a:xfrm>
            <a:off x="311700" y="4766300"/>
            <a:ext cx="344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l="2152" b="33346"/>
          <a:stretch/>
        </p:blipFill>
        <p:spPr>
          <a:xfrm>
            <a:off x="342300" y="152400"/>
            <a:ext cx="8649298" cy="17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239650" y="1792575"/>
            <a:ext cx="1030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baseline</a:t>
            </a:r>
            <a:r>
              <a:rPr lang="en"/>
              <a:t> 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4">
            <a:alphaModFix/>
          </a:blip>
          <a:srcRect l="2330" r="-2329" b="33382"/>
          <a:stretch/>
        </p:blipFill>
        <p:spPr>
          <a:xfrm>
            <a:off x="342300" y="2404275"/>
            <a:ext cx="8167649" cy="163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239650" y="4187925"/>
            <a:ext cx="1030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Stacking #1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239650" y="1792575"/>
            <a:ext cx="1030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Stacking #1A</a:t>
            </a:r>
            <a:r>
              <a:rPr lang="en"/>
              <a:t> </a:t>
            </a:r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239650" y="4187925"/>
            <a:ext cx="1030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Stacking #1B</a:t>
            </a:r>
            <a:r>
              <a:rPr lang="en"/>
              <a:t> 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l="2267" b="33177"/>
          <a:stretch/>
        </p:blipFill>
        <p:spPr>
          <a:xfrm>
            <a:off x="1324150" y="150125"/>
            <a:ext cx="7397202" cy="15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 rotWithShape="1">
          <a:blip r:embed="rId4">
            <a:alphaModFix/>
          </a:blip>
          <a:srcRect l="2267" b="33177"/>
          <a:stretch/>
        </p:blipFill>
        <p:spPr>
          <a:xfrm>
            <a:off x="1162025" y="2818725"/>
            <a:ext cx="7397202" cy="15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29475" y="0"/>
            <a:ext cx="891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    Problem Statement</a:t>
            </a:r>
            <a:endParaRPr sz="36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832300" y="4663200"/>
            <a:ext cx="31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2</a:t>
            </a:fld>
            <a:endParaRPr sz="12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8919025" y="0"/>
            <a:ext cx="224700" cy="4663200"/>
          </a:xfrm>
          <a:prstGeom prst="rect">
            <a:avLst/>
          </a:prstGeom>
          <a:solidFill>
            <a:srgbClr val="8D9B22"/>
          </a:solidFill>
          <a:ln w="9525" cap="flat" cmpd="sng">
            <a:solidFill>
              <a:srgbClr val="8D9B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81000" y="4733725"/>
            <a:ext cx="464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    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https://doi.org/10.48550/arXiv.2201.12220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https://doi.org/10.48550/arXiv.2110.02999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311700" y="4766300"/>
            <a:ext cx="344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196725" y="1092200"/>
            <a:ext cx="827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Optimal transport</a:t>
            </a:r>
            <a:r>
              <a:rPr lang="en" sz="17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 how to move (map) one distribution of </a:t>
            </a:r>
            <a:r>
              <a:rPr lang="en" sz="1700" u="sng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mass of data</a:t>
            </a:r>
            <a:r>
              <a:rPr lang="en" sz="17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to another as </a:t>
            </a:r>
            <a:br>
              <a:rPr lang="en" sz="17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</a:br>
            <a:r>
              <a:rPr lang="en" sz="17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efficiently as possible </a:t>
            </a:r>
            <a:endParaRPr sz="17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l="-1373" r="39496"/>
          <a:stretch/>
        </p:blipFill>
        <p:spPr>
          <a:xfrm>
            <a:off x="684901" y="1955264"/>
            <a:ext cx="4032909" cy="211948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1724250" y="4219588"/>
            <a:ext cx="569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Difference between WGAN (left)</a:t>
            </a:r>
            <a:r>
              <a:rPr lang="en" sz="1200" baseline="30000">
                <a:solidFill>
                  <a:schemeClr val="dk1"/>
                </a:solidFill>
              </a:rPr>
              <a:t>1</a:t>
            </a:r>
            <a:r>
              <a:rPr lang="en" sz="1200"/>
              <a:t> and OT (right)</a:t>
            </a:r>
            <a:r>
              <a:rPr lang="en" sz="1200" baseline="30000"/>
              <a:t>2</a:t>
            </a:r>
            <a:endParaRPr sz="1200" baseline="30000"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516375" y="664000"/>
            <a:ext cx="7640400" cy="10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Problem we solve: transformation of one probability distribution to another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5">
            <a:alphaModFix/>
          </a:blip>
          <a:srcRect l="62736"/>
          <a:stretch/>
        </p:blipFill>
        <p:spPr>
          <a:xfrm>
            <a:off x="5353025" y="1923025"/>
            <a:ext cx="2502601" cy="21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239650" y="1792575"/>
            <a:ext cx="1030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Stacking #2</a:t>
            </a:r>
            <a:r>
              <a:rPr lang="en"/>
              <a:t> </a:t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l="2219" b="33382"/>
          <a:stretch/>
        </p:blipFill>
        <p:spPr>
          <a:xfrm>
            <a:off x="333300" y="2404275"/>
            <a:ext cx="7986749" cy="163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5"/>
          <p:cNvCxnSpPr/>
          <p:nvPr/>
        </p:nvCxnSpPr>
        <p:spPr>
          <a:xfrm>
            <a:off x="2290350" y="1803975"/>
            <a:ext cx="6600" cy="646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82;p15"/>
          <p:cNvSpPr txBox="1"/>
          <p:nvPr/>
        </p:nvSpPr>
        <p:spPr>
          <a:xfrm>
            <a:off x="522375" y="935650"/>
            <a:ext cx="219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Strong OT formulation</a:t>
            </a:r>
            <a:r>
              <a:rPr lang="en" sz="1200" baseline="30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1</a:t>
            </a:r>
            <a:r>
              <a:rPr lang="en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:</a:t>
            </a:r>
            <a:endParaRPr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58700" y="3758875"/>
            <a:ext cx="5038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Parameterize </a:t>
            </a:r>
            <a:r>
              <a:rPr lang="en" i="1">
                <a:latin typeface="Fira Sans Condensed"/>
                <a:ea typeface="Fira Sans Condensed"/>
                <a:cs typeface="Fira Sans Condensed"/>
                <a:sym typeface="Fira Sans Condensed"/>
              </a:rPr>
              <a:t>f</a:t>
            </a: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 and </a:t>
            </a:r>
            <a:r>
              <a:rPr lang="en" i="1">
                <a:latin typeface="Fira Sans Condensed"/>
                <a:ea typeface="Fira Sans Condensed"/>
                <a:cs typeface="Fira Sans Condensed"/>
                <a:sym typeface="Fira Sans Condensed"/>
              </a:rPr>
              <a:t>T</a:t>
            </a: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 by </a:t>
            </a:r>
            <a:r>
              <a:rPr lang="en" i="1">
                <a:latin typeface="Fira Sans Condensed"/>
                <a:ea typeface="Fira Sans Condensed"/>
                <a:cs typeface="Fira Sans Condensed"/>
                <a:sym typeface="Fira Sans Condensed"/>
              </a:rPr>
              <a:t>θ, φ</a:t>
            </a: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 via neural networks,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Fix </a:t>
            </a:r>
            <a:r>
              <a:rPr lang="en" i="1">
                <a:latin typeface="Fira Sans Condensed"/>
                <a:ea typeface="Fira Sans Condensed"/>
                <a:cs typeface="Fira Sans Condensed"/>
                <a:sym typeface="Fira Sans Condensed"/>
              </a:rPr>
              <a:t>f </a:t>
            </a: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and solve the inner optimization problem,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Char char="●"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Fix </a:t>
            </a:r>
            <a:r>
              <a:rPr lang="en" i="1">
                <a:latin typeface="Fira Sans Condensed"/>
                <a:ea typeface="Fira Sans Condensed"/>
                <a:cs typeface="Fira Sans Condensed"/>
                <a:sym typeface="Fira Sans Condensed"/>
              </a:rPr>
              <a:t>T </a:t>
            </a: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and solve the outer problem.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919025" y="0"/>
            <a:ext cx="224700" cy="4663200"/>
          </a:xfrm>
          <a:prstGeom prst="rect">
            <a:avLst/>
          </a:prstGeom>
          <a:solidFill>
            <a:srgbClr val="8D9B22"/>
          </a:solidFill>
          <a:ln w="9525" cap="flat" cmpd="sng">
            <a:solidFill>
              <a:srgbClr val="8D9B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832300" y="4663200"/>
            <a:ext cx="31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3</a:t>
            </a:fld>
            <a:endParaRPr sz="12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29475" y="0"/>
            <a:ext cx="891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Dual Problem</a:t>
            </a:r>
            <a:endParaRPr sz="36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93801" y="2146950"/>
            <a:ext cx="28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Monge’s OT formulation</a:t>
            </a:r>
            <a:endParaRPr sz="12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81000" y="4733725"/>
            <a:ext cx="4640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    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https://doi.org/10.48550/arXiv.2201.12220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311700" y="4766300"/>
            <a:ext cx="344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738" y="2756725"/>
            <a:ext cx="6726481" cy="9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55425"/>
            <a:ext cx="4215249" cy="1823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375" y="1300475"/>
            <a:ext cx="3343827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587300" y="2520988"/>
            <a:ext cx="50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Maxmin reformulation of the dual problem</a:t>
            </a:r>
            <a:r>
              <a:rPr lang="en" sz="1200" baseline="30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1</a:t>
            </a:r>
            <a:r>
              <a:rPr lang="en"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:</a:t>
            </a:r>
            <a:endParaRPr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8919025" y="0"/>
            <a:ext cx="224700" cy="4663200"/>
          </a:xfrm>
          <a:prstGeom prst="rect">
            <a:avLst/>
          </a:prstGeom>
          <a:solidFill>
            <a:srgbClr val="8D9B22"/>
          </a:solidFill>
          <a:ln w="9525" cap="flat" cmpd="sng">
            <a:solidFill>
              <a:srgbClr val="8D9B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832300" y="4663200"/>
            <a:ext cx="31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4</a:t>
            </a:fld>
            <a:endParaRPr sz="12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Motivation</a:t>
            </a:r>
            <a:endParaRPr sz="36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652" y="198200"/>
            <a:ext cx="1805800" cy="172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6140100" y="4278150"/>
            <a:ext cx="230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Style translation of shoes to handbags (</a:t>
            </a:r>
            <a:r>
              <a:rPr lang="en" sz="1200" b="1">
                <a:latin typeface="Fira Sans Condensed"/>
                <a:ea typeface="Fira Sans Condensed"/>
                <a:cs typeface="Fira Sans Condensed"/>
                <a:sym typeface="Fira Sans Condensed"/>
              </a:rPr>
              <a:t>stochastic</a:t>
            </a: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)</a:t>
            </a:r>
            <a:r>
              <a:rPr lang="en" sz="1200" baseline="30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1</a:t>
            </a:r>
            <a:endParaRPr sz="12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880601" y="1913700"/>
            <a:ext cx="282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Style translation of female to anime, landscape to church (</a:t>
            </a:r>
            <a:r>
              <a:rPr lang="en" sz="1200" b="1">
                <a:latin typeface="Fira Sans Condensed"/>
                <a:ea typeface="Fira Sans Condensed"/>
                <a:cs typeface="Fira Sans Condensed"/>
                <a:sym typeface="Fira Sans Condensed"/>
              </a:rPr>
              <a:t>deterministic</a:t>
            </a: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)</a:t>
            </a:r>
            <a:r>
              <a:rPr lang="en" sz="1200" baseline="30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1</a:t>
            </a:r>
            <a:endParaRPr sz="12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562" y="2599450"/>
            <a:ext cx="1779980" cy="17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381000" y="4733725"/>
            <a:ext cx="464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    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https://doi.org/10.48550/arXiv.2201.12220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2     https://doi.org/10.1109/cvpr46437.2021.00232</a:t>
            </a:r>
            <a:endParaRPr sz="900">
              <a:solidFill>
                <a:schemeClr val="dk1"/>
              </a:solidFill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>
            <a:off x="311700" y="4766300"/>
            <a:ext cx="344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398825" y="863550"/>
            <a:ext cx="5245500" cy="17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Practical tasks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 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Style (domain) translation – input sample is transferred to another domain, saving its key features,</a:t>
            </a:r>
            <a:endParaRPr sz="15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Super-resolution images generation,</a:t>
            </a:r>
            <a:endParaRPr sz="15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Solving problem of unpaired datasets.</a:t>
            </a:r>
            <a:endParaRPr sz="15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25" y="2901204"/>
            <a:ext cx="5510074" cy="1399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1210175" y="4343925"/>
            <a:ext cx="421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Image-to-image translation (</a:t>
            </a:r>
            <a:r>
              <a:rPr lang="en" sz="1200" b="1">
                <a:latin typeface="Fira Sans Condensed"/>
                <a:ea typeface="Fira Sans Condensed"/>
                <a:cs typeface="Fira Sans Condensed"/>
                <a:sym typeface="Fira Sans Condensed"/>
              </a:rPr>
              <a:t>super-resolution</a:t>
            </a: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)</a:t>
            </a:r>
            <a:r>
              <a:rPr lang="en" sz="1200" baseline="30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2</a:t>
            </a:r>
            <a:endParaRPr sz="12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311700" y="643500"/>
            <a:ext cx="5643300" cy="37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How to improve Optimal Transport? </a:t>
            </a:r>
            <a:endParaRPr sz="1500">
              <a:solidFill>
                <a:srgbClr val="FF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Hypothesis: stacking-like approach improves the performance of model (FID gets less). </a:t>
            </a:r>
            <a:r>
              <a:rPr lang="en" sz="1500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Goal is to outbid own score</a:t>
            </a:r>
            <a:r>
              <a:rPr lang="en" sz="15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(before applying stacking).</a:t>
            </a:r>
            <a:endParaRPr sz="15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Stacking: repeat mapped distributions. Output distribution serves as input for new iteration.</a:t>
            </a:r>
            <a:endParaRPr sz="1500">
              <a:solidFill>
                <a:srgbClr val="FF0000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ra Sans Condensed"/>
              <a:buChar char="●"/>
            </a:pPr>
            <a:r>
              <a:rPr lang="en" sz="15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FID: compare distribution of generated and real images.</a:t>
            </a:r>
            <a:endParaRPr sz="15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8919025" y="0"/>
            <a:ext cx="224700" cy="4663200"/>
          </a:xfrm>
          <a:prstGeom prst="rect">
            <a:avLst/>
          </a:prstGeom>
          <a:solidFill>
            <a:srgbClr val="8D9B22"/>
          </a:solidFill>
          <a:ln w="9525" cap="flat" cmpd="sng">
            <a:solidFill>
              <a:srgbClr val="8D9B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8832300" y="4663200"/>
            <a:ext cx="31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5</a:t>
            </a:fld>
            <a:endParaRPr sz="12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Idea description</a:t>
            </a:r>
            <a:endParaRPr sz="36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113" y="232700"/>
            <a:ext cx="2113800" cy="19556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6383764" y="2173917"/>
            <a:ext cx="211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Translation of anime to female (</a:t>
            </a:r>
            <a:r>
              <a:rPr lang="en" sz="1200" b="1">
                <a:latin typeface="Fira Sans Condensed"/>
                <a:ea typeface="Fira Sans Condensed"/>
                <a:cs typeface="Fira Sans Condensed"/>
                <a:sym typeface="Fira Sans Condensed"/>
              </a:rPr>
              <a:t>stochastic</a:t>
            </a:r>
            <a:r>
              <a:rPr lang="en" sz="1200">
                <a:latin typeface="Fira Sans Condensed"/>
                <a:ea typeface="Fira Sans Condensed"/>
                <a:cs typeface="Fira Sans Condensed"/>
                <a:sym typeface="Fira Sans Condensed"/>
              </a:rPr>
              <a:t>)</a:t>
            </a:r>
            <a:r>
              <a:rPr lang="en" sz="1200" baseline="300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1</a:t>
            </a:r>
            <a:endParaRPr sz="12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81000" y="4733725"/>
            <a:ext cx="4640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1     https://doi.org/10.48550/arXiv.2201.12220</a:t>
            </a:r>
            <a:endParaRPr sz="900"/>
          </a:p>
        </p:txBody>
      </p:sp>
      <p:cxnSp>
        <p:nvCxnSpPr>
          <p:cNvPr id="121" name="Google Shape;121;p17"/>
          <p:cNvCxnSpPr/>
          <p:nvPr/>
        </p:nvCxnSpPr>
        <p:spPr>
          <a:xfrm>
            <a:off x="311700" y="4766300"/>
            <a:ext cx="344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" name="Google Shape;122;p17"/>
          <p:cNvGrpSpPr/>
          <p:nvPr/>
        </p:nvGrpSpPr>
        <p:grpSpPr>
          <a:xfrm>
            <a:off x="1086549" y="2831400"/>
            <a:ext cx="6953651" cy="2087300"/>
            <a:chOff x="1086549" y="2831400"/>
            <a:chExt cx="6953651" cy="2087300"/>
          </a:xfrm>
        </p:grpSpPr>
        <p:pic>
          <p:nvPicPr>
            <p:cNvPr id="123" name="Google Shape;12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6549" y="2831400"/>
              <a:ext cx="6700252" cy="208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17"/>
            <p:cNvSpPr/>
            <p:nvPr/>
          </p:nvSpPr>
          <p:spPr>
            <a:xfrm>
              <a:off x="7144400" y="4603250"/>
              <a:ext cx="895800" cy="2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8919025" y="0"/>
            <a:ext cx="224700" cy="4663200"/>
          </a:xfrm>
          <a:prstGeom prst="rect">
            <a:avLst/>
          </a:prstGeom>
          <a:solidFill>
            <a:srgbClr val="8D9B22"/>
          </a:solidFill>
          <a:ln w="9525" cap="flat" cmpd="sng">
            <a:solidFill>
              <a:srgbClr val="8D9B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8832300" y="4663200"/>
            <a:ext cx="31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6</a:t>
            </a:fld>
            <a:endParaRPr sz="12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Algorithm</a:t>
            </a:r>
            <a:endParaRPr sz="36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627400" y="2659225"/>
            <a:ext cx="60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F3953-6ED3-3A36-7FF3-CC3C5AEC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3" y="757692"/>
            <a:ext cx="7174593" cy="39684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8919025" y="0"/>
            <a:ext cx="224700" cy="4663200"/>
          </a:xfrm>
          <a:prstGeom prst="rect">
            <a:avLst/>
          </a:prstGeom>
          <a:solidFill>
            <a:srgbClr val="8D9B22"/>
          </a:solidFill>
          <a:ln w="9525" cap="flat" cmpd="sng">
            <a:solidFill>
              <a:srgbClr val="8D9B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832300" y="4663200"/>
            <a:ext cx="31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7</a:t>
            </a:fld>
            <a:endParaRPr sz="12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Conducted experiments</a:t>
            </a:r>
            <a:endParaRPr sz="36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50" y="3021261"/>
            <a:ext cx="8065449" cy="166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0625"/>
            <a:ext cx="8918999" cy="192489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730500" y="2571750"/>
            <a:ext cx="78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Input Data</a:t>
            </a:r>
            <a:endParaRPr sz="1800">
              <a:solidFill>
                <a:schemeClr val="dk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/>
        </p:nvSpPr>
        <p:spPr>
          <a:xfrm>
            <a:off x="8919025" y="0"/>
            <a:ext cx="224700" cy="4663200"/>
          </a:xfrm>
          <a:prstGeom prst="rect">
            <a:avLst/>
          </a:prstGeom>
          <a:solidFill>
            <a:srgbClr val="8D9B22"/>
          </a:solidFill>
          <a:ln w="9525" cap="flat" cmpd="sng">
            <a:solidFill>
              <a:srgbClr val="8D9B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xfrm>
            <a:off x="8745025" y="4663200"/>
            <a:ext cx="39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8</a:t>
            </a:fld>
            <a:endParaRPr sz="12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Obtained Results. Transport images</a:t>
            </a:r>
            <a:endParaRPr sz="36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pSp>
        <p:nvGrpSpPr>
          <p:cNvPr id="151" name="Google Shape;151;p20"/>
          <p:cNvGrpSpPr/>
          <p:nvPr/>
        </p:nvGrpSpPr>
        <p:grpSpPr>
          <a:xfrm>
            <a:off x="1865415" y="1018650"/>
            <a:ext cx="6879604" cy="2132334"/>
            <a:chOff x="152400" y="2674525"/>
            <a:chExt cx="7711400" cy="2333775"/>
          </a:xfrm>
        </p:grpSpPr>
        <p:pic>
          <p:nvPicPr>
            <p:cNvPr id="152" name="Google Shape;15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674525"/>
              <a:ext cx="7560613" cy="231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0"/>
            <p:cNvSpPr/>
            <p:nvPr/>
          </p:nvSpPr>
          <p:spPr>
            <a:xfrm>
              <a:off x="7431500" y="4224700"/>
              <a:ext cx="432300" cy="78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69" y="2943194"/>
            <a:ext cx="6757699" cy="20677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311675" y="1437125"/>
            <a:ext cx="15525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Baseline</a:t>
            </a:r>
            <a:endParaRPr>
              <a:solidFill>
                <a:schemeClr val="dk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311675" y="3318525"/>
            <a:ext cx="15525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Fira Sans Condensed SemiBold"/>
                <a:ea typeface="Fira Sans Condensed SemiBold"/>
                <a:cs typeface="Fira Sans Condensed SemiBold"/>
                <a:sym typeface="Fira Sans Condensed SemiBold"/>
              </a:rPr>
              <a:t>Stacking #1</a:t>
            </a:r>
            <a:endParaRPr>
              <a:solidFill>
                <a:schemeClr val="dk1"/>
              </a:solidFill>
              <a:latin typeface="Fira Sans Condensed SemiBold"/>
              <a:ea typeface="Fira Sans Condensed SemiBold"/>
              <a:cs typeface="Fira Sans Condensed SemiBold"/>
              <a:sym typeface="Fira Sans Condense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8919025" y="0"/>
            <a:ext cx="224700" cy="4663200"/>
          </a:xfrm>
          <a:prstGeom prst="rect">
            <a:avLst/>
          </a:prstGeom>
          <a:solidFill>
            <a:srgbClr val="8D9B22"/>
          </a:solidFill>
          <a:ln w="9525" cap="flat" cmpd="sng">
            <a:solidFill>
              <a:srgbClr val="8D9B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8745025" y="4663200"/>
            <a:ext cx="39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9</a:t>
            </a:fld>
            <a:endParaRPr sz="12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19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rPr>
              <a:t>Obtained Results. Stacking FID</a:t>
            </a:r>
            <a:endParaRPr sz="3600">
              <a:latin typeface="Fira Sans Condensed ExtraBold"/>
              <a:ea typeface="Fira Sans Condensed ExtraBold"/>
              <a:cs typeface="Fira Sans Condensed ExtraBold"/>
              <a:sym typeface="Fira Sans Condensed ExtraBold"/>
            </a:endParaRPr>
          </a:p>
        </p:txBody>
      </p:sp>
      <p:graphicFrame>
        <p:nvGraphicFramePr>
          <p:cNvPr id="164" name="Google Shape;164;p21"/>
          <p:cNvGraphicFramePr/>
          <p:nvPr/>
        </p:nvGraphicFramePr>
        <p:xfrm>
          <a:off x="5538975" y="2817878"/>
          <a:ext cx="3129850" cy="1615425"/>
        </p:xfrm>
        <a:graphic>
          <a:graphicData uri="http://schemas.openxmlformats.org/drawingml/2006/table">
            <a:tbl>
              <a:tblPr>
                <a:noFill/>
                <a:tableStyleId>{08079654-A24E-42ED-81FE-5181D8CA1777}</a:tableStyleId>
              </a:tblPr>
              <a:tblGrid>
                <a:gridCol w="184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Stacking name</a:t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FID-score</a:t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Baseline (Stacking 0)</a:t>
                      </a:r>
                      <a:endParaRPr>
                        <a:solidFill>
                          <a:schemeClr val="dk1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15.204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Stacking 1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15.163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Stacking 2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15.495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" name="Google Shape;165;p21"/>
          <p:cNvSpPr txBox="1"/>
          <p:nvPr/>
        </p:nvSpPr>
        <p:spPr>
          <a:xfrm>
            <a:off x="5989501" y="2348550"/>
            <a:ext cx="282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Best FID-scores by Stacking</a:t>
            </a:r>
            <a:endParaRPr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12" y="941826"/>
            <a:ext cx="4779075" cy="382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564</Words>
  <Application>Microsoft Macintosh PowerPoint</Application>
  <PresentationFormat>On-screen Show (16:9)</PresentationFormat>
  <Paragraphs>114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Fira Sans Condensed</vt:lpstr>
      <vt:lpstr>Fira Sans Condensed ExtraBold</vt:lpstr>
      <vt:lpstr>Fira Sans Condensed Black</vt:lpstr>
      <vt:lpstr>Arial</vt:lpstr>
      <vt:lpstr>Fira Sans Condensed SemiBold</vt:lpstr>
      <vt:lpstr>Fira Sans Condensed Medium</vt:lpstr>
      <vt:lpstr>Simple Light</vt:lpstr>
      <vt:lpstr>Stacking Neural Optimal Transport</vt:lpstr>
      <vt:lpstr>    Problem Statement</vt:lpstr>
      <vt:lpstr>Dual Problem</vt:lpstr>
      <vt:lpstr>Motivation</vt:lpstr>
      <vt:lpstr>Idea description</vt:lpstr>
      <vt:lpstr>Algorithm</vt:lpstr>
      <vt:lpstr>Conducted experiments</vt:lpstr>
      <vt:lpstr>Obtained Results. Transport images</vt:lpstr>
      <vt:lpstr>Obtained Results. Stacking FID</vt:lpstr>
      <vt:lpstr>Obtained Results. Hyperparameter search</vt:lpstr>
      <vt:lpstr>Conclusion</vt:lpstr>
      <vt:lpstr>Backslides </vt:lpstr>
      <vt:lpstr>Strong vs Weak OT</vt:lpstr>
      <vt:lpstr>baseline </vt:lpstr>
      <vt:lpstr>Stacking #2 </vt:lpstr>
      <vt:lpstr>PowerPoint Presentation</vt:lpstr>
      <vt:lpstr>Fréchet inception distance</vt:lpstr>
      <vt:lpstr>baseline </vt:lpstr>
      <vt:lpstr>Stacking #1A </vt:lpstr>
      <vt:lpstr>Stacking #2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Stacking Neural Optimal Transport</dc:title>
  <cp:lastModifiedBy>Никита Лигостаев</cp:lastModifiedBy>
  <cp:revision>2</cp:revision>
  <dcterms:modified xsi:type="dcterms:W3CDTF">2023-03-24T08:59:38Z</dcterms:modified>
</cp:coreProperties>
</file>